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CBBFDB-97A8-51F0-DAFA-E2807A44969C}" v="33" dt="2026-09-16T08:44:37.808"/>
    <p1510:client id="{D8F270C7-A6D2-FC48-DD72-B671B459DCED}" v="24" dt="2026-09-16T13:09:41.711"/>
    <p1510:client id="{E2E646D4-6A70-28CD-02D3-708E788F1611}" v="33" dt="2026-09-15T13:36:58.015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5F9CEBF-DB2A-45C1-A154-298A51AF8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9CEF6E4-48C8-486C-8D6A-1C56254DF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5CD6FB-45CB-47D2-8CB8-17309525A2A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6B36F6-45CF-44EC-92EC-74732334844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4A7D0094-FA5E-4F5E-8A52-0AC95E138E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1EEA56-ABCE-49DF-BD86-CF84365EE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945280F-DE53-48B1-9FB9-96A3991664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9BC4E9C-396A-4511-88B2-809CEA440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211B02-5B77-4A1D-B772-789F69773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7D7EDD3-C0E9-486D-B931-6F124A57BC0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121EA4-7451-46EF-AC9C-BE38A0CA0DC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FBB795E8-4B04-4ABB-AAE2-A00840A19A8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D87DFF-7E9D-4FB5-872F-843260A820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C6F290-D301-4864-9490-340EF11588D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2A5A28D-1E93-4F02-A5B2-881DA6FEE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BDD40E9-9CC0-4FA1-95C2-58E31F961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7DE609-3AC5-4C81-B9AA-6AF16E6C0D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477DF7E-E0B3-4182-8D13-C2DDF93AB6B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D5CE9014-B605-4012-A8E9-D1E95050DF3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C6593F4-133A-4ACD-9E88-C70A009408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0208CE1-DD55-4A43-A479-EF83A2DC398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53323D2-359B-490E-8F46-BD5CBA89C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4056058-BD71-4236-B712-75DE76913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DE89CEA-DC02-4F08-8A7B-82085BE02EE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3849527-1DAD-4DF3-8922-CDBC58FC1DC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83E61A1-2D1E-4E9B-9B82-8D3E08C5898F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0911D5F7-A707-47DE-AF13-3416F9A0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E6961DB-E0A2-4F2E-A35A-4DA8C3C41B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27AF89-6755-46F5-BBCF-E571D7F311A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9907E94-6B8E-4B8B-B216-4A45FEB5B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7367A64-780B-40BE-AC21-B089928DD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ADEFD55-8222-4566-862F-B2F27534612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99CB6E73-308F-4AC5-B789-55AB54623BC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9D127208-9B69-4044-A746-962DC3AC5958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D38ED621-4D72-4BF6-8187-3F5D8C05508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4FB15FF-4579-4682-8FD7-06AFF4EE0B6F}" type="datetime1">
              <a:t>16.09.2026</a:t>
            </a:fld>
            <a:endParaRPr/>
          </a:p>
        </p:txBody>
      </p:sp>
      <p:sp>
        <p:nvSpPr>
          <p:cNvPr id="8" name="Altbilgi Yer Tutucusu 7">
            <a:extLst>
              <a:ext uri="{FF2B5EF4-FFF2-40B4-BE49-F238E27FC236}">
                <a16:creationId xmlns:a16="http://schemas.microsoft.com/office/drawing/2014/main" id="{5E657037-0D63-4780-86B4-7BFE57A0CDF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7C7466F-A530-4089-AB4E-B5597CA7BF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76BE3C0-1208-4260-82C3-0EB0400271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1AA564B-B5EF-4A58-A88A-1D080FC4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A045002-A25E-49EF-80F5-91544CD5128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8031B7-64B7-4EF9-8B21-78A5D432910C}" type="datetime1">
              <a:t>16.09.2026</a:t>
            </a:fld>
            <a:endParaRPr/>
          </a:p>
        </p:txBody>
      </p:sp>
      <p:sp>
        <p:nvSpPr>
          <p:cNvPr id="4" name="Altbilgi Yer Tutucusu 3">
            <a:extLst>
              <a:ext uri="{FF2B5EF4-FFF2-40B4-BE49-F238E27FC236}">
                <a16:creationId xmlns:a16="http://schemas.microsoft.com/office/drawing/2014/main" id="{3571EC0F-CFED-417B-BD5E-086F2380CC7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5D32483-AD21-41EE-9A37-D74162897F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F02DF6-5EF1-449D-8E8F-F40E7D2FCBC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13046AF-6EE4-4338-91DC-45DA5D16F04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EEDB3C-10B7-4BB8-B7E6-EC2F3E485486}" type="datetime1">
              <a:t>16.09.2026</a:t>
            </a:fld>
            <a:endParaRPr/>
          </a:p>
        </p:txBody>
      </p:sp>
      <p:sp>
        <p:nvSpPr>
          <p:cNvPr id="3" name="Altbilgi Yer Tutucusu 2">
            <a:extLst>
              <a:ext uri="{FF2B5EF4-FFF2-40B4-BE49-F238E27FC236}">
                <a16:creationId xmlns:a16="http://schemas.microsoft.com/office/drawing/2014/main" id="{047B52FC-2D30-4422-85CC-E146F2F36F6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71481E1-5730-48DD-9DA3-220B1B743F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C3460AA-1533-4548-8781-A6D0EAE276D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FECD381-D04C-4666-BDF1-28E9B7B77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7DF641-3E6C-4592-8298-0FB3D98BF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F3E7ACA-29BC-4AC8-84CE-BE59BEEFE7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AAEA00A-A7A8-43B7-879F-FF12C5D0341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1F0A2A35-5773-4EC4-A1BB-D6605DFA326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A460F20-2D9D-4BF0-A21B-9E59929DB69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E8CF71A-92A5-42E8-BF9B-61C54B71F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1E79650-01E5-4556-971F-5D09759C9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6AB39DF-0264-4C39-8954-E2EC4C7886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301971-C72A-4E07-B362-86EA6B4B31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53A92A0F-1E11-40C6-A4FE-DFFA1B4875F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D2A61D6-CC48-4A29-BA1C-02532B9B51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7F70125-E429-4C70-8D88-36FF7667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924D7B3-43F9-4FA3-93C3-896AC9F95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F68633-4E3E-4656-9833-060C28185FF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8ACD03A2-5722-45A7-9D29-38880E7C18F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91480F-4940-4E64-B866-5EFDA700B3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38A3CA2-C255-40EC-B12E-6B53B2ADE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572BB14-F097-47B8-8A77-3AC433690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D87831C-10D1-4B2C-9587-B261A3D8CB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E6A5FAC-E593-49AE-AED3-51E74CBDF44F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7233B9A2-4903-43BC-A09D-BD9ADFF6FBE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6FE0172-61FD-4A4E-B906-FBC152F8CB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6D251BA-4196-46F7-BF5E-DE37F6712AD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AF4B773-C457-48FF-92C2-A50013537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30CC87-07B8-4A4D-A2D9-E4DAF374D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E46BB2E-176A-4565-B329-675389487D2B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37126ECB-B637-4D6E-818E-CFF3DB3A2139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0E7D71B-D15A-4E0D-9356-7965211F53D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82" y="0"/>
            <a:ext cx="76328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defRPr/>
            </a:pP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Güz</a:t>
            </a:r>
            <a:r>
              <a:rPr lang="tr-TR" sz="1500" b="1" spc="2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Dönemi</a:t>
            </a:r>
            <a:r>
              <a:rPr lang="tr-TR" sz="1500" b="1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Ekonomi ve Finans</a:t>
            </a:r>
            <a:r>
              <a:rPr lang="tr-TR" sz="1500" b="1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(İngilizce) 1.</a:t>
            </a:r>
            <a:r>
              <a:rPr lang="tr-TR" sz="1500" b="1" spc="2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Sınıf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Haftalık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Ders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Programı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/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Fall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Term</a:t>
            </a:r>
            <a:r>
              <a:rPr lang="tr-TR" sz="1500" b="1" spc="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Economics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Finance (English)</a:t>
            </a:r>
            <a:r>
              <a:rPr lang="tr-TR" sz="1500" b="1" spc="85" dirty="0">
                <a:solidFill>
                  <a:prstClr val="black"/>
                </a:solidFill>
                <a:latin typeface="Arial"/>
                <a:cs typeface="Arial"/>
              </a:rPr>
              <a:t> 1st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Course</a:t>
            </a:r>
            <a:r>
              <a:rPr lang="tr-TR" sz="1500" b="1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Schedule</a:t>
            </a:r>
            <a:endParaRPr lang="tr-TR" sz="1500" b="1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9" name="EkonFin 1. Sınıf Ders Programı"/>
          <p:cNvGraphicFramePr/>
          <p:nvPr>
            <p:extLst>
              <p:ext uri="{D42A27DB-BD31-4B8C-83A1-F6EECF244321}">
                <p14:modId xmlns:p14="http://schemas.microsoft.com/office/powerpoint/2010/main" val="629978298"/>
              </p:ext>
            </p:extLst>
          </p:nvPr>
        </p:nvGraphicFramePr>
        <p:xfrm>
          <a:off x="320111" y="791787"/>
          <a:ext cx="8191105" cy="5114606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Calculus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SOC131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Fundamentals of Sociology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Principles of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Calculus I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Dilara Karslıoğlu, BL-01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SOC131 Fundamentals of Sociology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Onur Yamaner, F-104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 Principles of Microeconomics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Ceren İ. Soylu Küçükgöncü, F-L1-19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Principles of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SOC131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Fundamentals of Sociology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</a:t>
                      </a:r>
                      <a:endParaRPr lang="tr-TR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Calculus I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ENG103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Advanced English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Basic Principles of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UNI103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University Life and Career Planning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ENG103 Advanced English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 Basic Principles of Law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Murat Can GÖKDEMİR, F-404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TURK107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Turkish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UNI103 University Life and Career Planning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 Basic Principles of Law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Murat Can GÖKDEMİR, F-404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TURK107 Turkish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Turkish Language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TURK103 Turkish Language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defRPr/>
            </a:pP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Güz</a:t>
            </a:r>
            <a:r>
              <a:rPr lang="tr-TR" sz="1500" b="1" spc="2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Dönemi</a:t>
            </a:r>
            <a:r>
              <a:rPr lang="tr-TR" sz="1500" b="1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Ekonomi ve Finans</a:t>
            </a:r>
            <a:r>
              <a:rPr lang="tr-TR" sz="1500" b="1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(İngilizce) 2.</a:t>
            </a:r>
            <a:r>
              <a:rPr lang="tr-TR" sz="1500" b="1" spc="2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Sınıf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Haftalık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Ders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Programı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/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Fall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Term</a:t>
            </a:r>
            <a:r>
              <a:rPr lang="tr-TR" sz="1500" b="1" spc="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Economics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Finance (English)</a:t>
            </a:r>
            <a:r>
              <a:rPr lang="tr-TR" sz="1500" b="1" spc="85" dirty="0">
                <a:solidFill>
                  <a:prstClr val="black"/>
                </a:solidFill>
                <a:latin typeface="Arial"/>
                <a:cs typeface="Arial"/>
              </a:rPr>
              <a:t> 2nd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Course</a:t>
            </a:r>
            <a:r>
              <a:rPr lang="tr-TR" sz="1500" b="1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Schedule</a:t>
            </a:r>
            <a:endParaRPr lang="tr-TR" sz="1500" b="1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9" name="EkonFin 2. Sınıf Ders Programı"/>
          <p:cNvGraphicFramePr/>
          <p:nvPr>
            <p:extLst>
              <p:ext uri="{D42A27DB-BD31-4B8C-83A1-F6EECF244321}">
                <p14:modId xmlns:p14="http://schemas.microsoft.com/office/powerpoint/2010/main" val="972503870"/>
              </p:ext>
            </p:extLst>
          </p:nvPr>
        </p:nvGraphicFramePr>
        <p:xfrm>
          <a:off x="467544" y="1005840"/>
          <a:ext cx="8384321" cy="5002052"/>
        </p:xfrm>
        <a:graphic>
          <a:graphicData uri="http://schemas.openxmlformats.org/drawingml/2006/table">
            <a:tbl>
              <a:tblPr/>
              <a:tblGrid>
                <a:gridCol w="9521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7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STAT209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Statistics for Business and Economics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Management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Zühal Özbay Daş, B-315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 Financial Management I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Hazar Altınbaş, B-311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HIST215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Atatürk’s Principles and the History of Turkish Republic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STAT209 </a:t>
                      </a:r>
                      <a:endParaRPr lang="tr-TR"/>
                    </a:p>
                    <a:p>
                      <a:pPr lvl="0" algn="ctr">
                        <a:buNone/>
                      </a:pP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Statistics for Business and Economics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</a:t>
                      </a:r>
                      <a:endParaRPr lang="tr-TR" dirty="0"/>
                    </a:p>
                    <a:p>
                      <a:pPr lvl="0" algn="ctr">
                        <a:buNone/>
                      </a:pP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Markets and Institutions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Accounting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HIST215 Atatürk’s Principles and the History of Turkish Republic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</a:t>
                      </a:r>
                      <a:endParaRPr lang="tr-TR" dirty="0"/>
                    </a:p>
                    <a:p>
                      <a:pPr lvl="0" algn="ctr">
                        <a:buNone/>
                      </a:pPr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Management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Financial Markets and Institutions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Tuğba Baş,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 Accounting I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Tuğba Baş, F-L1-18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</a:t>
                      </a:r>
                      <a:endParaRPr lang="tr-TR" dirty="0"/>
                    </a:p>
                    <a:p>
                      <a:pPr lvl="0" algn="ctr">
                        <a:buNone/>
                      </a:pPr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Markets and Institutions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Accounting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defRPr/>
            </a:pP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Güz</a:t>
            </a:r>
            <a:r>
              <a:rPr lang="tr-TR" sz="1500" b="1" spc="2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Dönemi</a:t>
            </a:r>
            <a:r>
              <a:rPr lang="tr-TR" sz="1500" b="1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Ekonomi ve Finans</a:t>
            </a:r>
            <a:r>
              <a:rPr lang="tr-TR" sz="1500" b="1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(İngilizce) 3.</a:t>
            </a:r>
            <a:r>
              <a:rPr lang="tr-TR" sz="1500" b="1" spc="2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Sınıf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Haftalık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Ders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Programı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/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Fall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Term</a:t>
            </a:r>
            <a:r>
              <a:rPr lang="tr-TR" sz="1500" b="1" spc="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Economics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Finance (English)</a:t>
            </a:r>
            <a:r>
              <a:rPr lang="tr-TR" sz="1500" b="1" spc="85" dirty="0">
                <a:solidFill>
                  <a:prstClr val="black"/>
                </a:solidFill>
                <a:latin typeface="Arial"/>
                <a:cs typeface="Arial"/>
              </a:rPr>
              <a:t> 3rd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Course</a:t>
            </a:r>
            <a:r>
              <a:rPr lang="tr-TR" sz="1500" b="1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Schedule</a:t>
            </a:r>
            <a:endParaRPr lang="tr-TR" sz="1500" b="1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9" name="EkonFin 3. Sınıf Ders Programı"/>
          <p:cNvGraphicFramePr/>
          <p:nvPr>
            <p:extLst>
              <p:ext uri="{D42A27DB-BD31-4B8C-83A1-F6EECF244321}">
                <p14:modId xmlns:p14="http://schemas.microsoft.com/office/powerpoint/2010/main" val="2091133005"/>
              </p:ext>
            </p:extLst>
          </p:nvPr>
        </p:nvGraphicFramePr>
        <p:xfrm>
          <a:off x="467531" y="976789"/>
          <a:ext cx="8289066" cy="4904422"/>
        </p:xfrm>
        <a:graphic>
          <a:graphicData uri="http://schemas.openxmlformats.org/drawingml/2006/table">
            <a:tbl>
              <a:tblPr/>
              <a:tblGrid>
                <a:gridCol w="941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6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038"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International 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Game Theory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Monetary Theory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Business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 International Economics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Bilge Çağatay,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 Game Theory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Ceren İ. Soylu Küçükgöncü, B-213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International Economics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Business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Econometrics I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Migration Studies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International Environmental Problems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International Environmental Problems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Urban Economics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 I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nternational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Game Theory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Business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ECON301 Econometrics I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Hazar Altınbaş, B-415 LAB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 Migration Studies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Merve Hazer Yiğit Uyar, B-512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 International Environmental Problems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Nihan Akıncılar, B-213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Monetary Theory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International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Econometrics I</a:t>
                      </a: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Migration Studies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ECON305 Monetary Theory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Bilge Çağatay,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 International Law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Nihan Akıncılar,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Econometrics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Urban 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 Urban Economics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Zühal Özbay Daş,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16:00-16:50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80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0180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defRPr/>
            </a:pP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Güz</a:t>
            </a:r>
            <a:r>
              <a:rPr lang="tr-TR" sz="1500" b="1" spc="24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Dönemi</a:t>
            </a:r>
            <a:r>
              <a:rPr lang="tr-TR" sz="1500" b="1" spc="26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Ekonomi ve Finans</a:t>
            </a:r>
            <a:r>
              <a:rPr lang="tr-TR" sz="1500" b="1" spc="25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(İngilizce) 4.</a:t>
            </a:r>
            <a:r>
              <a:rPr lang="tr-TR" sz="1500" b="1" spc="2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Sınıf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Haftalık</a:t>
            </a:r>
            <a:r>
              <a:rPr lang="tr-TR" sz="1500" b="1" spc="2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Ders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Programı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/</a:t>
            </a:r>
            <a:r>
              <a:rPr lang="tr-TR" sz="1500" b="1" spc="6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2026-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2027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Fall</a:t>
            </a:r>
            <a:r>
              <a:rPr lang="tr-TR" sz="1500" b="1" spc="8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Term</a:t>
            </a:r>
            <a:r>
              <a:rPr lang="tr-TR" sz="1500" b="1" spc="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Economics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and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 Finance (English</a:t>
            </a:r>
            <a:r>
              <a:rPr lang="tr-TR" sz="1500" b="1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lang="tr-TR" sz="1500" b="1" spc="85">
                <a:solidFill>
                  <a:prstClr val="black"/>
                </a:solidFill>
                <a:latin typeface="Arial"/>
                <a:cs typeface="Arial"/>
              </a:rPr>
              <a:t> 4th</a:t>
            </a:r>
            <a:r>
              <a:rPr lang="tr-TR" sz="1500" b="1" spc="8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20" dirty="0" err="1">
                <a:solidFill>
                  <a:prstClr val="black"/>
                </a:solidFill>
                <a:latin typeface="Arial"/>
                <a:cs typeface="Arial"/>
              </a:rPr>
              <a:t>Year</a:t>
            </a:r>
            <a:r>
              <a:rPr lang="tr-TR" sz="1500" b="1" spc="-2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 err="1">
                <a:solidFill>
                  <a:prstClr val="black"/>
                </a:solidFill>
                <a:latin typeface="Arial"/>
                <a:cs typeface="Arial"/>
              </a:rPr>
              <a:t>Weekly</a:t>
            </a:r>
            <a:r>
              <a:rPr lang="tr-TR" sz="1500" b="1" spc="-7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dirty="0">
                <a:solidFill>
                  <a:prstClr val="black"/>
                </a:solidFill>
                <a:latin typeface="Arial"/>
                <a:cs typeface="Arial"/>
              </a:rPr>
              <a:t>Course</a:t>
            </a:r>
            <a:r>
              <a:rPr lang="tr-TR" sz="1500" b="1" spc="-5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tr-TR" sz="1500" b="1" spc="-10" dirty="0">
                <a:solidFill>
                  <a:prstClr val="black"/>
                </a:solidFill>
                <a:latin typeface="Arial"/>
                <a:cs typeface="Arial"/>
              </a:rPr>
              <a:t>Schedule</a:t>
            </a:r>
            <a:endParaRPr lang="tr-TR" sz="1500" b="1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9" name="EkonFin 4. Sınıf Ders Programı"/>
          <p:cNvGraphicFramePr/>
          <p:nvPr>
            <p:extLst>
              <p:ext uri="{D42A27DB-BD31-4B8C-83A1-F6EECF244321}">
                <p14:modId xmlns:p14="http://schemas.microsoft.com/office/powerpoint/2010/main" val="2996178425"/>
              </p:ext>
            </p:extLst>
          </p:nvPr>
        </p:nvGraphicFramePr>
        <p:xfrm>
          <a:off x="467531" y="901462"/>
          <a:ext cx="8479576" cy="5138177"/>
        </p:xfrm>
        <a:graphic>
          <a:graphicData uri="http://schemas.openxmlformats.org/drawingml/2006/table">
            <a:tbl>
              <a:tblPr/>
              <a:tblGrid>
                <a:gridCol w="962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2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2545"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b="0" dirty="0" err="1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</a:t>
                      </a:r>
                      <a:r>
                        <a:rPr sz="800" b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Turkish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Agricultural 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 Turkish Economy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Bilge Çağatay,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ECON411 Agricultural Economics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Zühal Özbay Daş, B-110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 Derivatives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Derivatives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Turkish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FIN411 Derivatives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Ayben Koy, B-312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Agricultural 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Political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Political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Seminar in Finance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Seminar in Finance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ECON413 Political Economy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Ceren İ. Soylu Küçükgöncü, B-216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 Seminar in Finance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Hazar Altınbaş, B-215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9454">
                <a:tc>
                  <a:txBody>
                    <a:bodyPr/>
                    <a:lstStyle/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.00-1</a:t>
                      </a:r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59681C-4507-4559-AE18-EB8CF977C702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customXml/itemProps2.xml><?xml version="1.0" encoding="utf-8"?>
<ds:datastoreItem xmlns:ds="http://schemas.openxmlformats.org/officeDocument/2006/customXml" ds:itemID="{5DB170C3-1C84-4480-874A-919E92DFD9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A24689-A283-482C-8C5F-CA1CAB3049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461</Words>
  <Application>Microsoft Office PowerPoint</Application>
  <DocSecurity>0</DocSecurity>
  <PresentationFormat>Ekran Gösterisi (4:3)</PresentationFormat>
  <Paragraphs>171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Office Teması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Berke Erdoğan</cp:lastModifiedBy>
  <cp:revision>17</cp:revision>
  <dcterms:created xsi:type="dcterms:W3CDTF">2026-09-11T10:53:09Z</dcterms:created>
  <dcterms:modified xsi:type="dcterms:W3CDTF">2026-09-16T13:11:44Z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  <property fmtid="{D5CDD505-2E9C-101B-9397-08002B2CF9AE}" pid="3" name="MediaServiceImageTags">
    <vt:lpwstr/>
  </property>
</Properties>
</file>